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59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78" r:id="rId12"/>
    <p:sldId id="274" r:id="rId13"/>
    <p:sldId id="276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5"/>
    <a:srgbClr val="F4E5D4"/>
    <a:srgbClr val="FF3300"/>
    <a:srgbClr val="D2B4A9"/>
    <a:srgbClr val="1B3C33"/>
    <a:srgbClr val="F3DDC7"/>
    <a:srgbClr val="2A5963"/>
    <a:srgbClr val="E4C2A9"/>
    <a:srgbClr val="F3D5BB"/>
    <a:srgbClr val="347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2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rgbClr val="F3D5BB"/>
                </a:solidFill>
              </a:rPr>
              <a:t>김현구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8980651" y="475241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ko-KR" altLang="en-US" sz="4800" dirty="0" err="1"/>
              <a:t>다크</a:t>
            </a:r>
            <a:r>
              <a:rPr lang="ko-KR" altLang="en-US" sz="4800" dirty="0"/>
              <a:t> </a:t>
            </a:r>
            <a:r>
              <a:rPr lang="ko-KR" altLang="en-US" sz="4800" dirty="0" err="1"/>
              <a:t>소드</a:t>
            </a:r>
            <a:br>
              <a:rPr lang="en-US" altLang="ko-KR" sz="4800" dirty="0"/>
            </a:br>
            <a:r>
              <a:rPr lang="ko-KR" altLang="en-US" sz="4800" dirty="0"/>
              <a:t>포트폴리오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697" y="3856759"/>
            <a:ext cx="2656703" cy="313059"/>
          </a:xfrm>
        </p:spPr>
        <p:txBody>
          <a:bodyPr/>
          <a:lstStyle/>
          <a:p>
            <a:r>
              <a:rPr lang="en-US" altLang="ko-KR" sz="1100" dirty="0"/>
              <a:t>Unity 2D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클래스 </a:t>
            </a:r>
            <a:r>
              <a:rPr lang="ko-KR" altLang="en-US" sz="2400" dirty="0" err="1"/>
              <a:t>리팩토링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E1CEC6-BCCF-47AA-B05B-CF4BB5FED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8"/>
          <a:stretch/>
        </p:blipFill>
        <p:spPr>
          <a:xfrm>
            <a:off x="249050" y="4051961"/>
            <a:ext cx="4403478" cy="11461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D62750-6064-4FB0-8AE6-86F04B3FED4E}"/>
              </a:ext>
            </a:extLst>
          </p:cNvPr>
          <p:cNvSpPr/>
          <p:nvPr/>
        </p:nvSpPr>
        <p:spPr>
          <a:xfrm>
            <a:off x="1077237" y="4105844"/>
            <a:ext cx="2498943" cy="46615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9D7F599-C39B-406D-9782-0BF5474B585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576180" y="3239957"/>
            <a:ext cx="2424570" cy="1098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BB8E68-3429-40DE-A95D-1235ADF3D6E5}"/>
              </a:ext>
            </a:extLst>
          </p:cNvPr>
          <p:cNvSpPr txBox="1"/>
          <p:nvPr/>
        </p:nvSpPr>
        <p:spPr>
          <a:xfrm>
            <a:off x="1159902" y="2158586"/>
            <a:ext cx="26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PollingEnemy.cs</a:t>
            </a:r>
            <a:r>
              <a:rPr lang="en-US" altLang="ko-KR" dirty="0">
                <a:solidFill>
                  <a:srgbClr val="1B3C35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rgbClr val="1B3C35"/>
                </a:solidFill>
                <a:latin typeface="+mj-ea"/>
                <a:ea typeface="+mj-ea"/>
              </a:rPr>
              <a:t>과거</a:t>
            </a:r>
            <a:r>
              <a:rPr lang="en-US" altLang="ko-KR" dirty="0">
                <a:solidFill>
                  <a:srgbClr val="1B3C35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2A83A-FEC2-4599-A3D5-92D206422712}"/>
              </a:ext>
            </a:extLst>
          </p:cNvPr>
          <p:cNvSpPr txBox="1"/>
          <p:nvPr/>
        </p:nvSpPr>
        <p:spPr>
          <a:xfrm>
            <a:off x="6575849" y="2234397"/>
            <a:ext cx="20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Battle.cs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A08D91-3E5F-425B-A720-136B8A0B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13" y="2634285"/>
            <a:ext cx="2549764" cy="11998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0A57481-1327-45A6-8B08-BD361196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977" y="4127656"/>
            <a:ext cx="3060494" cy="10906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77E8B-2431-4149-8244-1EE8A94A84DC}"/>
              </a:ext>
            </a:extLst>
          </p:cNvPr>
          <p:cNvSpPr txBox="1"/>
          <p:nvPr/>
        </p:nvSpPr>
        <p:spPr>
          <a:xfrm>
            <a:off x="9559546" y="3709878"/>
            <a:ext cx="20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PollingEnemy.cs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4EDE65B-6625-4AC6-BDAA-5220F6F82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91" y="5233633"/>
            <a:ext cx="2783954" cy="9781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EFBE87-8779-419B-8F78-400CA7E09838}"/>
              </a:ext>
            </a:extLst>
          </p:cNvPr>
          <p:cNvSpPr txBox="1"/>
          <p:nvPr/>
        </p:nvSpPr>
        <p:spPr>
          <a:xfrm>
            <a:off x="6599222" y="4807161"/>
            <a:ext cx="20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Enemy.cs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1363FE9-59B4-4AE5-B28E-03E8FA98967E}"/>
              </a:ext>
            </a:extLst>
          </p:cNvPr>
          <p:cNvSpPr/>
          <p:nvPr/>
        </p:nvSpPr>
        <p:spPr>
          <a:xfrm>
            <a:off x="1077237" y="4721427"/>
            <a:ext cx="2498942" cy="34215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06245A-EC4F-4839-82C7-34DBDAAB9E6B}"/>
              </a:ext>
            </a:extLst>
          </p:cNvPr>
          <p:cNvCxnSpPr>
            <a:cxnSpLocks/>
          </p:cNvCxnSpPr>
          <p:nvPr/>
        </p:nvCxnSpPr>
        <p:spPr>
          <a:xfrm flipV="1">
            <a:off x="4225555" y="4625026"/>
            <a:ext cx="4633522" cy="9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C1483B68-9558-4D0D-A135-172133913C67}"/>
              </a:ext>
            </a:extLst>
          </p:cNvPr>
          <p:cNvCxnSpPr>
            <a:stCxn id="49" idx="3"/>
          </p:cNvCxnSpPr>
          <p:nvPr/>
        </p:nvCxnSpPr>
        <p:spPr>
          <a:xfrm>
            <a:off x="3576179" y="4892503"/>
            <a:ext cx="2424571" cy="92251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4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클래스 </a:t>
            </a:r>
            <a:r>
              <a:rPr lang="ko-KR" altLang="en-US" sz="2400" dirty="0" err="1"/>
              <a:t>리팩토링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C13FDB8-79B8-4DCE-B093-86A691145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9" b="45064"/>
          <a:stretch/>
        </p:blipFill>
        <p:spPr>
          <a:xfrm>
            <a:off x="700868" y="2778689"/>
            <a:ext cx="3499842" cy="2745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53E2E1-6ABB-4C07-A398-8E4F3B24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4" b="44809"/>
          <a:stretch/>
        </p:blipFill>
        <p:spPr>
          <a:xfrm>
            <a:off x="5873646" y="2778688"/>
            <a:ext cx="5617486" cy="2745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A8F77-8597-4A2A-AF2C-282B7A918151}"/>
              </a:ext>
            </a:extLst>
          </p:cNvPr>
          <p:cNvSpPr txBox="1"/>
          <p:nvPr/>
        </p:nvSpPr>
        <p:spPr>
          <a:xfrm>
            <a:off x="1679607" y="2158539"/>
            <a:ext cx="170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Swordman.cs</a:t>
            </a:r>
            <a:endParaRPr lang="en-US" altLang="ko-KR" dirty="0">
              <a:solidFill>
                <a:srgbClr val="1B3C35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rgbClr val="1B3C35"/>
                </a:solidFill>
                <a:latin typeface="+mj-ea"/>
                <a:ea typeface="+mj-ea"/>
              </a:rPr>
              <a:t>이전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5A0F35C-E978-4560-83A8-514404C79EE5}"/>
              </a:ext>
            </a:extLst>
          </p:cNvPr>
          <p:cNvCxnSpPr/>
          <p:nvPr/>
        </p:nvCxnSpPr>
        <p:spPr>
          <a:xfrm>
            <a:off x="4384110" y="4133589"/>
            <a:ext cx="1359074" cy="0"/>
          </a:xfrm>
          <a:prstGeom prst="straightConnector1">
            <a:avLst/>
          </a:prstGeom>
          <a:ln w="66675">
            <a:solidFill>
              <a:srgbClr val="1B3C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E85469-A485-4E2F-BDDD-B6F77B6B037D}"/>
              </a:ext>
            </a:extLst>
          </p:cNvPr>
          <p:cNvCxnSpPr/>
          <p:nvPr/>
        </p:nvCxnSpPr>
        <p:spPr>
          <a:xfrm>
            <a:off x="2022953" y="3776597"/>
            <a:ext cx="1014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E2CC26-4B78-4F85-9847-DF778BDDD57D}"/>
              </a:ext>
            </a:extLst>
          </p:cNvPr>
          <p:cNvCxnSpPr/>
          <p:nvPr/>
        </p:nvCxnSpPr>
        <p:spPr>
          <a:xfrm>
            <a:off x="2022953" y="4521896"/>
            <a:ext cx="1014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AD15F2-3D31-417A-95E3-7C83426B32E9}"/>
              </a:ext>
            </a:extLst>
          </p:cNvPr>
          <p:cNvCxnSpPr/>
          <p:nvPr/>
        </p:nvCxnSpPr>
        <p:spPr>
          <a:xfrm>
            <a:off x="2022953" y="5148197"/>
            <a:ext cx="1014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757BBB3-681D-4983-B0FD-8EC4C53C0B1E}"/>
              </a:ext>
            </a:extLst>
          </p:cNvPr>
          <p:cNvCxnSpPr>
            <a:cxnSpLocks/>
          </p:cNvCxnSpPr>
          <p:nvPr/>
        </p:nvCxnSpPr>
        <p:spPr>
          <a:xfrm>
            <a:off x="7070942" y="5242143"/>
            <a:ext cx="13091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FCB1FB9-3982-4D9B-97F6-8BF676D550B8}"/>
              </a:ext>
            </a:extLst>
          </p:cNvPr>
          <p:cNvSpPr txBox="1"/>
          <p:nvPr/>
        </p:nvSpPr>
        <p:spPr>
          <a:xfrm>
            <a:off x="7831739" y="2158538"/>
            <a:ext cx="170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Swordman.cs</a:t>
            </a:r>
            <a:endParaRPr lang="en-US" altLang="ko-KR" dirty="0">
              <a:solidFill>
                <a:srgbClr val="1B3C35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rgbClr val="1B3C35"/>
                </a:solidFill>
                <a:latin typeface="+mj-ea"/>
                <a:ea typeface="+mj-ea"/>
              </a:rPr>
              <a:t>이후</a:t>
            </a: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48EC474-7DB7-4D52-9258-A4A9056D5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318" y="5660880"/>
            <a:ext cx="11151682" cy="44329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이 외에도 </a:t>
            </a:r>
            <a:r>
              <a:rPr lang="ko-KR" altLang="en-US" sz="1800" b="1" dirty="0">
                <a:solidFill>
                  <a:schemeClr val="bg1"/>
                </a:solidFill>
              </a:rPr>
              <a:t>플레이어와 </a:t>
            </a:r>
            <a:r>
              <a:rPr lang="en-US" altLang="ko-KR" sz="1800" b="1" dirty="0">
                <a:solidFill>
                  <a:schemeClr val="bg1"/>
                </a:solidFill>
              </a:rPr>
              <a:t>Battle</a:t>
            </a:r>
            <a:r>
              <a:rPr lang="ko-KR" altLang="en-US" sz="1800" b="1" dirty="0">
                <a:solidFill>
                  <a:schemeClr val="bg1"/>
                </a:solidFill>
              </a:rPr>
              <a:t>클래스</a:t>
            </a:r>
            <a:r>
              <a:rPr lang="ko-KR" altLang="en-US" sz="1800" b="1" dirty="0">
                <a:solidFill>
                  <a:srgbClr val="1B3C35"/>
                </a:solidFill>
              </a:rPr>
              <a:t> 간의 메소드 호출을 단순화 하기 위해 체력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공격력을 지정했습니다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269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2" y="2368844"/>
            <a:ext cx="11151682" cy="3632644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공격하는 적</a:t>
            </a:r>
            <a:r>
              <a:rPr lang="ko-KR" altLang="en-US" sz="1800" b="1" dirty="0">
                <a:solidFill>
                  <a:srgbClr val="1B3C35"/>
                </a:solidFill>
              </a:rPr>
              <a:t>의 존재 때문에 적과 </a:t>
            </a:r>
            <a:r>
              <a:rPr lang="en-US" altLang="ko-KR" sz="1800" b="1" dirty="0">
                <a:solidFill>
                  <a:srgbClr val="1B3C35"/>
                </a:solidFill>
              </a:rPr>
              <a:t>Score</a:t>
            </a:r>
            <a:r>
              <a:rPr lang="ko-KR" altLang="en-US" sz="1800" b="1" dirty="0">
                <a:solidFill>
                  <a:srgbClr val="1B3C35"/>
                </a:solidFill>
              </a:rPr>
              <a:t>의 </a:t>
            </a:r>
            <a:r>
              <a:rPr lang="en-US" altLang="ko-KR" sz="1800" b="1" dirty="0">
                <a:solidFill>
                  <a:srgbClr val="1B3C35"/>
                </a:solidFill>
              </a:rPr>
              <a:t>1:1 </a:t>
            </a:r>
            <a:r>
              <a:rPr lang="ko-KR" altLang="en-US" sz="1800" b="1" dirty="0">
                <a:solidFill>
                  <a:srgbClr val="1B3C35"/>
                </a:solidFill>
              </a:rPr>
              <a:t>대응이 불가능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따라서 적을 생성하는 단계에서 미리 해당 지점을 계산해야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800" b="1" dirty="0">
              <a:solidFill>
                <a:srgbClr val="1B3C35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이 과정에 앞서서 </a:t>
            </a:r>
            <a:r>
              <a:rPr lang="ko-KR" altLang="en-US" sz="1800" b="1" dirty="0" err="1">
                <a:solidFill>
                  <a:srgbClr val="1B3C35"/>
                </a:solidFill>
              </a:rPr>
              <a:t>리팩토링을</a:t>
            </a:r>
            <a:r>
              <a:rPr lang="ko-KR" altLang="en-US" sz="1800" b="1" dirty="0">
                <a:solidFill>
                  <a:srgbClr val="1B3C35"/>
                </a:solidFill>
              </a:rPr>
              <a:t> 진행했기 때문에 구현의 어려움이 다소 해소되었습니다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Best</a:t>
            </a:r>
            <a:r>
              <a:rPr lang="ko-KR" altLang="en-US" sz="2400" dirty="0"/>
              <a:t> </a:t>
            </a:r>
            <a:r>
              <a:rPr lang="en-US" altLang="ko-KR" sz="2400" dirty="0"/>
              <a:t>Score</a:t>
            </a:r>
            <a:r>
              <a:rPr lang="ko-KR" altLang="en-US" sz="2400" dirty="0"/>
              <a:t>화살표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79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Best</a:t>
            </a:r>
            <a:r>
              <a:rPr lang="ko-KR" altLang="en-US" sz="2400" dirty="0"/>
              <a:t> </a:t>
            </a:r>
            <a:r>
              <a:rPr lang="en-US" altLang="ko-KR" sz="2400" dirty="0"/>
              <a:t>Score</a:t>
            </a:r>
            <a:r>
              <a:rPr lang="ko-KR" altLang="en-US" sz="2400" dirty="0"/>
              <a:t>화살표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11864-371B-4C86-91AA-2C17803F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6" y="2094742"/>
            <a:ext cx="3215488" cy="420420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AFF3D-8CFD-4A64-9C71-5F9040B7D314}"/>
              </a:ext>
            </a:extLst>
          </p:cNvPr>
          <p:cNvCxnSpPr/>
          <p:nvPr/>
        </p:nvCxnSpPr>
        <p:spPr>
          <a:xfrm>
            <a:off x="1860115" y="3958225"/>
            <a:ext cx="1334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D91250-5F28-4047-938E-F1F171F2BB3E}"/>
              </a:ext>
            </a:extLst>
          </p:cNvPr>
          <p:cNvCxnSpPr/>
          <p:nvPr/>
        </p:nvCxnSpPr>
        <p:spPr>
          <a:xfrm>
            <a:off x="1860115" y="4565737"/>
            <a:ext cx="1334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D43431-FB29-41F9-8D49-B9C4E2156360}"/>
              </a:ext>
            </a:extLst>
          </p:cNvPr>
          <p:cNvCxnSpPr/>
          <p:nvPr/>
        </p:nvCxnSpPr>
        <p:spPr>
          <a:xfrm>
            <a:off x="1703540" y="5893496"/>
            <a:ext cx="1334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3AD2DA-F553-4AC1-AC00-C78527A7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03" y="3176127"/>
            <a:ext cx="6507272" cy="195015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8BA88B-D033-423B-9684-974C54BF64B6}"/>
              </a:ext>
            </a:extLst>
          </p:cNvPr>
          <p:cNvCxnSpPr/>
          <p:nvPr/>
        </p:nvCxnSpPr>
        <p:spPr>
          <a:xfrm>
            <a:off x="8210812" y="3807912"/>
            <a:ext cx="30312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2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746F2D-ADA4-462A-8EDC-4E7366616DAD}"/>
              </a:ext>
            </a:extLst>
          </p:cNvPr>
          <p:cNvGrpSpPr/>
          <p:nvPr/>
        </p:nvGrpSpPr>
        <p:grpSpPr>
          <a:xfrm>
            <a:off x="7741987" y="2031047"/>
            <a:ext cx="2802214" cy="622908"/>
            <a:chOff x="7166496" y="2072018"/>
            <a:chExt cx="2663304" cy="47815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F05D5C-1EBA-4568-9C69-7841B9C603A4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15862-DFDE-42CD-A4EE-EDC44A6AB0F6}"/>
                </a:ext>
              </a:extLst>
            </p:cNvPr>
            <p:cNvSpPr/>
            <p:nvPr/>
          </p:nvSpPr>
          <p:spPr>
            <a:xfrm>
              <a:off x="7166496" y="2142021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</a:t>
            </a:r>
            <a:r>
              <a:rPr lang="ko-KR" altLang="en-US" dirty="0" err="1"/>
              <a:t>소드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3" y="296862"/>
            <a:ext cx="2941931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 </a:t>
            </a:r>
            <a:r>
              <a:rPr lang="ko-KR" altLang="en-US" sz="2400" b="1" dirty="0" err="1">
                <a:ln w="3175">
                  <a:noFill/>
                </a:ln>
                <a:solidFill>
                  <a:srgbClr val="F4E5D4"/>
                </a:solidFill>
              </a:rPr>
              <a:t>다크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</a:rPr>
              <a:t> </a:t>
            </a:r>
            <a:r>
              <a:rPr lang="ko-KR" altLang="en-US" sz="2400" b="1" dirty="0" err="1">
                <a:ln w="3175">
                  <a:noFill/>
                </a:ln>
                <a:solidFill>
                  <a:srgbClr val="F4E5D4"/>
                </a:solidFill>
              </a:rPr>
              <a:t>소드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화면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스피드 모드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배틀 모드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5968447" y="39723"/>
            <a:ext cx="1735059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979" y="4953130"/>
            <a:ext cx="11183654" cy="111191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게임 명 </a:t>
            </a:r>
            <a:r>
              <a:rPr lang="en-US" altLang="ko-KR" sz="1800" b="1" dirty="0">
                <a:solidFill>
                  <a:srgbClr val="1B3C35"/>
                </a:solidFill>
              </a:rPr>
              <a:t>: </a:t>
            </a:r>
            <a:r>
              <a:rPr lang="ko-KR" altLang="en-US" sz="1800" b="1" dirty="0" err="1">
                <a:solidFill>
                  <a:srgbClr val="1B3C35"/>
                </a:solidFill>
              </a:rPr>
              <a:t>다크</a:t>
            </a:r>
            <a:r>
              <a:rPr lang="ko-KR" altLang="en-US" sz="1800" b="1" dirty="0">
                <a:solidFill>
                  <a:srgbClr val="1B3C35"/>
                </a:solidFill>
              </a:rPr>
              <a:t> </a:t>
            </a:r>
            <a:r>
              <a:rPr lang="ko-KR" altLang="en-US" sz="1800" b="1" dirty="0" err="1">
                <a:solidFill>
                  <a:srgbClr val="1B3C35"/>
                </a:solidFill>
              </a:rPr>
              <a:t>소드</a:t>
            </a:r>
            <a:r>
              <a:rPr lang="ko-KR" altLang="en-US" sz="1800" b="1" dirty="0">
                <a:solidFill>
                  <a:srgbClr val="1B3C35"/>
                </a:solidFill>
              </a:rPr>
              <a:t> </a:t>
            </a:r>
            <a:r>
              <a:rPr lang="en-US" altLang="ko-KR" sz="1800" b="1" dirty="0">
                <a:solidFill>
                  <a:srgbClr val="1B3C35"/>
                </a:solidFill>
              </a:rPr>
              <a:t>				</a:t>
            </a:r>
            <a:r>
              <a:rPr lang="ko-KR" altLang="en-US" sz="1800" b="1" dirty="0">
                <a:solidFill>
                  <a:srgbClr val="1B3C35"/>
                </a:solidFill>
              </a:rPr>
              <a:t>장르 </a:t>
            </a:r>
            <a:r>
              <a:rPr lang="en-US" altLang="ko-KR" sz="1800" b="1" dirty="0">
                <a:solidFill>
                  <a:srgbClr val="1B3C35"/>
                </a:solidFill>
              </a:rPr>
              <a:t>: </a:t>
            </a:r>
            <a:r>
              <a:rPr lang="ko-KR" altLang="en-US" sz="1800" b="1" dirty="0" err="1">
                <a:solidFill>
                  <a:srgbClr val="1B3C35"/>
                </a:solidFill>
              </a:rPr>
              <a:t>캐쥬얼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액션</a:t>
            </a:r>
            <a:endParaRPr lang="en-US" altLang="ko-KR" sz="1800" b="1" dirty="0">
              <a:solidFill>
                <a:srgbClr val="1B3C35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팀 인원 </a:t>
            </a:r>
            <a:r>
              <a:rPr lang="en-US" altLang="ko-KR" sz="1800" b="1" dirty="0">
                <a:solidFill>
                  <a:srgbClr val="1B3C35"/>
                </a:solidFill>
              </a:rPr>
              <a:t>: 2</a:t>
            </a:r>
            <a:r>
              <a:rPr lang="ko-KR" altLang="en-US" sz="1800" b="1" dirty="0">
                <a:solidFill>
                  <a:srgbClr val="1B3C35"/>
                </a:solidFill>
              </a:rPr>
              <a:t>명</a:t>
            </a:r>
            <a:r>
              <a:rPr lang="en-US" altLang="ko-KR" sz="1800" b="1" dirty="0">
                <a:solidFill>
                  <a:srgbClr val="1B3C35"/>
                </a:solidFill>
              </a:rPr>
              <a:t>				</a:t>
            </a:r>
            <a:r>
              <a:rPr lang="ko-KR" altLang="en-US" sz="1800" b="1" dirty="0">
                <a:solidFill>
                  <a:srgbClr val="1B3C35"/>
                </a:solidFill>
              </a:rPr>
              <a:t>구현 </a:t>
            </a:r>
            <a:r>
              <a:rPr lang="en-US" altLang="ko-KR" sz="1800" b="1" dirty="0">
                <a:solidFill>
                  <a:srgbClr val="1B3C35"/>
                </a:solidFill>
              </a:rPr>
              <a:t>: Unity2D, C# (</a:t>
            </a:r>
            <a:r>
              <a:rPr lang="ko-KR" altLang="en-US" sz="1800" b="1" dirty="0">
                <a:solidFill>
                  <a:srgbClr val="1B3C35"/>
                </a:solidFill>
              </a:rPr>
              <a:t>버전관리 </a:t>
            </a:r>
            <a:r>
              <a:rPr lang="en-US" altLang="ko-KR" sz="1800" b="1" dirty="0">
                <a:solidFill>
                  <a:srgbClr val="1B3C35"/>
                </a:solidFill>
              </a:rPr>
              <a:t>: Unity collab </a:t>
            </a:r>
            <a:r>
              <a:rPr lang="ko-KR" altLang="en-US" sz="1800" b="1" dirty="0">
                <a:solidFill>
                  <a:srgbClr val="1B3C35"/>
                </a:solidFill>
              </a:rPr>
              <a:t>사용</a:t>
            </a:r>
            <a:r>
              <a:rPr lang="en-US" altLang="ko-KR" sz="1800" b="1" dirty="0">
                <a:solidFill>
                  <a:srgbClr val="1B3C35"/>
                </a:solidFill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시작 화면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7" name="그림 6" descr="표지판, 테이블, 여자, 거리이(가) 표시된 사진&#10;&#10;자동 생성된 설명">
            <a:extLst>
              <a:ext uri="{FF2B5EF4-FFF2-40B4-BE49-F238E27FC236}">
                <a16:creationId xmlns:a16="http://schemas.microsoft.com/office/drawing/2014/main" id="{5FB5EED4-161E-4B02-9A56-F853F923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02" y="1651143"/>
            <a:ext cx="6400584" cy="3200293"/>
          </a:xfrm>
          <a:prstGeom prst="rect">
            <a:avLst/>
          </a:prstGeom>
        </p:spPr>
      </p:pic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38C60AF1-4131-4FCB-B701-A464685EE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2-1. </a:t>
            </a:r>
            <a:r>
              <a:rPr lang="ko-KR" altLang="en-US" sz="3200" dirty="0"/>
              <a:t>조작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8" name="그림 7" descr="모니터, 텔레비전, 화면, 어두운이(가) 표시된 사진&#10;&#10;자동 생성된 설명">
            <a:extLst>
              <a:ext uri="{FF2B5EF4-FFF2-40B4-BE49-F238E27FC236}">
                <a16:creationId xmlns:a16="http://schemas.microsoft.com/office/drawing/2014/main" id="{975A5D37-A355-4ADF-8DF7-CF24A545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61" y="1525388"/>
            <a:ext cx="6326665" cy="3169483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BB83EC25-2CC3-4D52-9AD3-9199831D1121}"/>
              </a:ext>
            </a:extLst>
          </p:cNvPr>
          <p:cNvSpPr txBox="1">
            <a:spLocks/>
          </p:cNvSpPr>
          <p:nvPr/>
        </p:nvSpPr>
        <p:spPr>
          <a:xfrm>
            <a:off x="989555" y="4954044"/>
            <a:ext cx="11202443" cy="1152396"/>
          </a:xfrm>
          <a:prstGeom prst="rect">
            <a:avLst/>
          </a:prstGeom>
          <a:solidFill>
            <a:srgbClr val="D2B4A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조작 버튼 </a:t>
            </a:r>
            <a:r>
              <a:rPr lang="en-US" altLang="ko-KR" sz="1800" b="1" dirty="0">
                <a:solidFill>
                  <a:srgbClr val="1B3C35"/>
                </a:solidFill>
              </a:rPr>
              <a:t>3</a:t>
            </a:r>
            <a:r>
              <a:rPr lang="ko-KR" altLang="en-US" sz="1800" b="1" dirty="0">
                <a:solidFill>
                  <a:srgbClr val="1B3C35"/>
                </a:solidFill>
              </a:rPr>
              <a:t>개</a:t>
            </a:r>
            <a:r>
              <a:rPr lang="en-US" altLang="ko-KR" sz="1800" b="1" dirty="0">
                <a:solidFill>
                  <a:srgbClr val="1B3C35"/>
                </a:solidFill>
              </a:rPr>
              <a:t> : </a:t>
            </a:r>
            <a:r>
              <a:rPr lang="ko-KR" altLang="en-US" sz="1800" b="1" dirty="0">
                <a:solidFill>
                  <a:srgbClr val="1B3C35"/>
                </a:solidFill>
              </a:rPr>
              <a:t>공격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방어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찌르기</a:t>
            </a:r>
            <a:endParaRPr lang="en-US" altLang="ko-KR" sz="1800" b="1" dirty="0">
              <a:solidFill>
                <a:srgbClr val="1B3C35"/>
              </a:solidFill>
            </a:endParaRPr>
          </a:p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아이디어는 게임 </a:t>
            </a:r>
            <a:r>
              <a:rPr lang="en-US" altLang="ko-KR" sz="1800" b="1" dirty="0">
                <a:solidFill>
                  <a:srgbClr val="1B3C35"/>
                </a:solidFill>
              </a:rPr>
              <a:t>“</a:t>
            </a:r>
            <a:r>
              <a:rPr lang="ko-KR" altLang="en-US" sz="1800" b="1" dirty="0">
                <a:solidFill>
                  <a:srgbClr val="1B3C35"/>
                </a:solidFill>
              </a:rPr>
              <a:t>무한의 계단</a:t>
            </a:r>
            <a:r>
              <a:rPr lang="en-US" altLang="ko-KR" sz="1800" b="1" dirty="0">
                <a:solidFill>
                  <a:srgbClr val="1B3C35"/>
                </a:solidFill>
              </a:rPr>
              <a:t>”</a:t>
            </a:r>
            <a:r>
              <a:rPr lang="ko-KR" altLang="en-US" sz="1800" b="1" dirty="0">
                <a:solidFill>
                  <a:srgbClr val="1B3C35"/>
                </a:solidFill>
              </a:rPr>
              <a:t> 에 착안해서 만들었습니다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두 번의 조작이 요구되는 공격하는 적을 만들어 난이도와 함께 조작의 재미를 올렸습니다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B2DAB08C-3765-4DA5-823B-51610BA45DE9}"/>
              </a:ext>
            </a:extLst>
          </p:cNvPr>
          <p:cNvSpPr txBox="1">
            <a:spLocks/>
          </p:cNvSpPr>
          <p:nvPr/>
        </p:nvSpPr>
        <p:spPr>
          <a:xfrm>
            <a:off x="6095994" y="204048"/>
            <a:ext cx="5885151" cy="201957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01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345" y="4222061"/>
            <a:ext cx="11183655" cy="184680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>
                <a:solidFill>
                  <a:srgbClr val="1B3C35"/>
                </a:solidFill>
              </a:rPr>
              <a:t>게임은 제한시간 안에 플레이어가 </a:t>
            </a:r>
            <a:r>
              <a:rPr lang="ko-KR" altLang="en-US" sz="1800" b="1" dirty="0">
                <a:solidFill>
                  <a:schemeClr val="bg1"/>
                </a:solidFill>
              </a:rPr>
              <a:t>적과 일치하는 조작</a:t>
            </a:r>
            <a:r>
              <a:rPr lang="ko-KR" altLang="en-US" sz="1800" b="1" dirty="0">
                <a:solidFill>
                  <a:srgbClr val="1B3C35"/>
                </a:solidFill>
              </a:rPr>
              <a:t>을 누르며 진행됩니다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7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점차 시간이 줄어드는 속도가 빨라지고 공격하는 적의 비율이 높아져 난이도가 상승합니다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7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3. Best Score</a:t>
            </a:r>
            <a:r>
              <a:rPr lang="ko-KR" altLang="en-US" sz="1800" b="1" dirty="0">
                <a:solidFill>
                  <a:srgbClr val="1B3C35"/>
                </a:solidFill>
              </a:rPr>
              <a:t>는 기기에 저장되어 껐다 켜도 다시 확인할 수 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2-2. </a:t>
            </a:r>
            <a:r>
              <a:rPr lang="ko-KR" altLang="en-US" sz="3200" dirty="0"/>
              <a:t>진행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7" name="그림 6" descr="표지판, 소녀, 거리, 기차이(가) 표시된 사진&#10;&#10;자동 생성된 설명">
            <a:extLst>
              <a:ext uri="{FF2B5EF4-FFF2-40B4-BE49-F238E27FC236}">
                <a16:creationId xmlns:a16="http://schemas.microsoft.com/office/drawing/2014/main" id="{E2862A44-80BB-4704-8D52-9F2BFF63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0" y="1608184"/>
            <a:ext cx="4866141" cy="2418934"/>
          </a:xfrm>
          <a:prstGeom prst="rect">
            <a:avLst/>
          </a:prstGeom>
        </p:spPr>
      </p:pic>
      <p:pic>
        <p:nvPicPr>
          <p:cNvPr id="10" name="그림 9" descr="전면, 소녀, 젊은, 테이블이(가) 표시된 사진&#10;&#10;자동 생성된 설명">
            <a:extLst>
              <a:ext uri="{FF2B5EF4-FFF2-40B4-BE49-F238E27FC236}">
                <a16:creationId xmlns:a16="http://schemas.microsoft.com/office/drawing/2014/main" id="{5B3C58A4-A65D-4AEC-9E16-50F5F32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8" y="1602050"/>
            <a:ext cx="4806734" cy="2418933"/>
          </a:xfrm>
          <a:prstGeom prst="rect">
            <a:avLst/>
          </a:prstGeom>
        </p:spPr>
      </p:pic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89158E42-F751-4EAF-B546-7791EFE5E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737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285" y="4677756"/>
            <a:ext cx="11171716" cy="1397367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>
                <a:solidFill>
                  <a:srgbClr val="1B3C35"/>
                </a:solidFill>
              </a:rPr>
              <a:t>녹색 적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빨간색 적은 게임 시작과 동시에 임의의 개수만큼 생성되어 큐에 입력됩니다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객체의 생성과 소멸 대신 활성화와 비활성화를 반복하면서 </a:t>
            </a:r>
            <a:r>
              <a:rPr lang="ko-KR" altLang="en-US" sz="1800" b="1" dirty="0">
                <a:solidFill>
                  <a:schemeClr val="bg1"/>
                </a:solidFill>
              </a:rPr>
              <a:t>오브젝트 </a:t>
            </a:r>
            <a:r>
              <a:rPr lang="ko-KR" altLang="en-US" sz="1800" b="1" dirty="0" err="1">
                <a:solidFill>
                  <a:schemeClr val="bg1"/>
                </a:solidFill>
              </a:rPr>
              <a:t>풀링</a:t>
            </a:r>
            <a:r>
              <a:rPr lang="ko-KR" altLang="en-US" sz="1800" b="1" dirty="0" err="1">
                <a:solidFill>
                  <a:srgbClr val="1B3C35"/>
                </a:solidFill>
              </a:rPr>
              <a:t>을</a:t>
            </a:r>
            <a:r>
              <a:rPr lang="ko-KR" altLang="en-US" sz="1800" b="1" dirty="0">
                <a:solidFill>
                  <a:srgbClr val="1B3C35"/>
                </a:solidFill>
              </a:rPr>
              <a:t> 진행합니다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3. </a:t>
            </a:r>
            <a:r>
              <a:rPr lang="ko-KR" altLang="en-US" sz="1800" b="1" dirty="0">
                <a:solidFill>
                  <a:schemeClr val="bg1"/>
                </a:solidFill>
              </a:rPr>
              <a:t>활성화 </a:t>
            </a:r>
            <a:r>
              <a:rPr lang="ko-KR" altLang="en-US" sz="1800" b="1" dirty="0">
                <a:solidFill>
                  <a:srgbClr val="1B3C35"/>
                </a:solidFill>
              </a:rPr>
              <a:t>된 적은 </a:t>
            </a:r>
            <a:r>
              <a:rPr lang="en-US" altLang="ko-KR" sz="1800" b="1" dirty="0">
                <a:solidFill>
                  <a:srgbClr val="1B3C35"/>
                </a:solidFill>
              </a:rPr>
              <a:t>hierarchy</a:t>
            </a:r>
            <a:r>
              <a:rPr lang="ko-KR" altLang="en-US" sz="1800" b="1" dirty="0">
                <a:solidFill>
                  <a:srgbClr val="1B3C35"/>
                </a:solidFill>
              </a:rPr>
              <a:t>상에 부모객체 없이 존재하고</a:t>
            </a:r>
            <a:r>
              <a:rPr lang="en-US" altLang="ko-KR" sz="1800" b="1" dirty="0">
                <a:solidFill>
                  <a:srgbClr val="1B3C35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비활성화</a:t>
            </a:r>
            <a:r>
              <a:rPr lang="ko-KR" altLang="en-US" sz="1800" b="1" dirty="0">
                <a:solidFill>
                  <a:srgbClr val="1B3C35"/>
                </a:solidFill>
              </a:rPr>
              <a:t>되면 </a:t>
            </a:r>
            <a:r>
              <a:rPr lang="en-US" altLang="ko-KR" sz="1800" b="1" dirty="0" err="1">
                <a:solidFill>
                  <a:srgbClr val="1B3C35"/>
                </a:solidFill>
              </a:rPr>
              <a:t>pollingEnemy</a:t>
            </a:r>
            <a:r>
              <a:rPr lang="ko-KR" altLang="en-US" sz="1800" b="1" dirty="0">
                <a:solidFill>
                  <a:srgbClr val="1B3C35"/>
                </a:solidFill>
              </a:rPr>
              <a:t>객체 내부로 들어갑니다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DC9651-54D2-4685-BEF2-5E71F8C3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84" y="2297896"/>
            <a:ext cx="5123145" cy="1856582"/>
          </a:xfrm>
          <a:prstGeom prst="rect">
            <a:avLst/>
          </a:prstGeom>
        </p:spPr>
      </p:pic>
      <p:sp>
        <p:nvSpPr>
          <p:cNvPr id="20" name="제목 3">
            <a:extLst>
              <a:ext uri="{FF2B5EF4-FFF2-40B4-BE49-F238E27FC236}">
                <a16:creationId xmlns:a16="http://schemas.microsoft.com/office/drawing/2014/main" id="{D28ABF1C-17B6-4479-8A39-AB97B3EC206B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오브젝트 </a:t>
            </a:r>
            <a:r>
              <a:rPr lang="ko-KR" altLang="en-US" sz="2400" dirty="0" err="1"/>
              <a:t>풀링</a:t>
            </a:r>
            <a:r>
              <a:rPr lang="ko-KR" altLang="en-US" sz="2400" dirty="0"/>
              <a:t> 구현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5BF7B5A-4380-4447-B81C-E20DF4D9B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FFC141-69E1-4EA2-8AFB-C22FE0357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0" b="-1"/>
          <a:stretch/>
        </p:blipFill>
        <p:spPr>
          <a:xfrm>
            <a:off x="7429181" y="2005983"/>
            <a:ext cx="1777450" cy="24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4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1" y="4816490"/>
            <a:ext cx="11171130" cy="1196077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 err="1">
                <a:solidFill>
                  <a:schemeClr val="bg1"/>
                </a:solidFill>
              </a:rPr>
              <a:t>싱글턴</a:t>
            </a:r>
            <a:r>
              <a:rPr lang="ko-KR" altLang="en-US" sz="1800" b="1" dirty="0">
                <a:solidFill>
                  <a:schemeClr val="bg1"/>
                </a:solidFill>
              </a:rPr>
              <a:t> 패턴</a:t>
            </a:r>
            <a:r>
              <a:rPr lang="ko-KR" altLang="en-US" sz="1800" b="1" dirty="0">
                <a:solidFill>
                  <a:srgbClr val="1B3C35"/>
                </a:solidFill>
              </a:rPr>
              <a:t>을 활용해 전투를 관리하는 클래스를 만들었습니다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  <a:r>
              <a:rPr lang="ko-KR" altLang="en-US" sz="1800" b="1" dirty="0">
                <a:solidFill>
                  <a:srgbClr val="1B3C35"/>
                </a:solidFill>
              </a:rPr>
              <a:t> </a:t>
            </a:r>
            <a:endParaRPr lang="en-US" altLang="ko-KR" sz="1800" b="1" dirty="0">
              <a:solidFill>
                <a:srgbClr val="1B3C35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배틀 클래스에서는 다음의 작업이 이루어집니다</a:t>
            </a:r>
            <a:r>
              <a:rPr lang="en-US" altLang="ko-KR" sz="1800" b="1" dirty="0">
                <a:solidFill>
                  <a:srgbClr val="1B3C35"/>
                </a:solidFill>
              </a:rPr>
              <a:t>.            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</a:t>
            </a:r>
            <a:r>
              <a:rPr lang="ko-KR" altLang="en-US" sz="2400" dirty="0" err="1"/>
              <a:t>싱글턴</a:t>
            </a:r>
            <a:r>
              <a:rPr lang="ko-KR" altLang="en-US" sz="2400" dirty="0"/>
              <a:t> 패턴을 활용한 전투 클래스 구현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94F59B-3A2F-40E8-8109-BAFC077B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7" y="2854977"/>
            <a:ext cx="4798708" cy="1392660"/>
          </a:xfrm>
          <a:prstGeom prst="rect">
            <a:avLst/>
          </a:prstGeom>
        </p:spPr>
      </p:pic>
      <p:sp>
        <p:nvSpPr>
          <p:cNvPr id="13" name="텍스트 개체 틀 13">
            <a:extLst>
              <a:ext uri="{FF2B5EF4-FFF2-40B4-BE49-F238E27FC236}">
                <a16:creationId xmlns:a16="http://schemas.microsoft.com/office/drawing/2014/main" id="{6ECE4811-183B-4291-B2FA-07DEF64A63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564418-5E50-42DD-8439-61FB5988D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02"/>
          <a:stretch/>
        </p:blipFill>
        <p:spPr>
          <a:xfrm>
            <a:off x="5747748" y="2292097"/>
            <a:ext cx="3409818" cy="149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5CF883-5613-45FB-AF45-1567081EB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86"/>
          <a:stretch/>
        </p:blipFill>
        <p:spPr>
          <a:xfrm>
            <a:off x="8348273" y="2826173"/>
            <a:ext cx="3409818" cy="1742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60799-EE22-46FA-8CC9-739747BAAFB5}"/>
              </a:ext>
            </a:extLst>
          </p:cNvPr>
          <p:cNvSpPr txBox="1"/>
          <p:nvPr/>
        </p:nvSpPr>
        <p:spPr>
          <a:xfrm>
            <a:off x="8020572" y="4952863"/>
            <a:ext cx="3490847" cy="954107"/>
          </a:xfrm>
          <a:prstGeom prst="rect">
            <a:avLst/>
          </a:prstGeom>
          <a:solidFill>
            <a:srgbClr val="F4E5D4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적 리스트 관리</a:t>
            </a:r>
            <a:endParaRPr lang="en-US" altLang="ko-KR" sz="1400" b="1" dirty="0">
              <a:solidFill>
                <a:srgbClr val="1B3C35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데미지 처리</a:t>
            </a:r>
            <a:endParaRPr lang="en-US" altLang="ko-KR" sz="1400" b="1" dirty="0">
              <a:solidFill>
                <a:srgbClr val="1B3C35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공격하는 적 애니메이션 변환</a:t>
            </a:r>
            <a:endParaRPr lang="en-US" altLang="ko-KR" sz="1400" b="1" dirty="0">
              <a:solidFill>
                <a:srgbClr val="1B3C35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소멸된 적 객체 큐로 반환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93BD389-88D0-4A68-A242-DAC3F0F945D5}"/>
              </a:ext>
            </a:extLst>
          </p:cNvPr>
          <p:cNvCxnSpPr/>
          <p:nvPr/>
        </p:nvCxnSpPr>
        <p:spPr>
          <a:xfrm>
            <a:off x="6095994" y="5668027"/>
            <a:ext cx="1526094" cy="0"/>
          </a:xfrm>
          <a:prstGeom prst="straightConnector1">
            <a:avLst/>
          </a:prstGeom>
          <a:ln w="79375">
            <a:solidFill>
              <a:srgbClr val="1B3C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72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2" y="4865152"/>
            <a:ext cx="11151682" cy="1136335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>
                <a:solidFill>
                  <a:srgbClr val="1B3C35"/>
                </a:solidFill>
              </a:rPr>
              <a:t>죽였을 때 </a:t>
            </a:r>
            <a:r>
              <a:rPr lang="en-US" altLang="ko-KR" sz="1800" b="1" dirty="0">
                <a:solidFill>
                  <a:srgbClr val="1B3C35"/>
                </a:solidFill>
              </a:rPr>
              <a:t>Best Score</a:t>
            </a:r>
            <a:r>
              <a:rPr lang="ko-KR" altLang="en-US" sz="1800" b="1" dirty="0">
                <a:solidFill>
                  <a:srgbClr val="1B3C35"/>
                </a:solidFill>
              </a:rPr>
              <a:t>가 갱신되는 적을 </a:t>
            </a:r>
            <a:r>
              <a:rPr lang="ko-KR" altLang="en-US" sz="1800" b="1" dirty="0">
                <a:solidFill>
                  <a:schemeClr val="bg1"/>
                </a:solidFill>
              </a:rPr>
              <a:t>화살표</a:t>
            </a:r>
            <a:r>
              <a:rPr lang="ko-KR" altLang="en-US" sz="1800" b="1" dirty="0">
                <a:solidFill>
                  <a:srgbClr val="1B3C35"/>
                </a:solidFill>
              </a:rPr>
              <a:t>로 표시합니다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위치에 대한 계산은 적이 큐에서 나올 때 진행됩니다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3. Best Score </a:t>
            </a:r>
            <a:r>
              <a:rPr lang="ko-KR" altLang="en-US" sz="2400" dirty="0"/>
              <a:t>시각효과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B10F35-CAC7-477B-ABC2-4C159412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0" t="17487" r="13604" b="20457"/>
          <a:stretch/>
        </p:blipFill>
        <p:spPr>
          <a:xfrm>
            <a:off x="3029439" y="2208703"/>
            <a:ext cx="6133110" cy="246395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1FF4CDB-1536-457E-AF4A-4EF044EF8E3E}"/>
              </a:ext>
            </a:extLst>
          </p:cNvPr>
          <p:cNvSpPr/>
          <p:nvPr/>
        </p:nvSpPr>
        <p:spPr>
          <a:xfrm>
            <a:off x="7137290" y="2783855"/>
            <a:ext cx="350729" cy="350729"/>
          </a:xfrm>
          <a:prstGeom prst="ellipse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838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2" y="2292098"/>
            <a:ext cx="11151682" cy="370939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800" b="1" dirty="0">
                <a:solidFill>
                  <a:schemeClr val="bg1"/>
                </a:solidFill>
              </a:rPr>
              <a:t>Battle </a:t>
            </a:r>
            <a:r>
              <a:rPr lang="ko-KR" altLang="en-US" sz="1800" b="1" dirty="0">
                <a:solidFill>
                  <a:schemeClr val="bg1"/>
                </a:solidFill>
              </a:rPr>
              <a:t>클래스 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>
                <a:solidFill>
                  <a:schemeClr val="bg1"/>
                </a:solidFill>
              </a:rPr>
              <a:t>싱글턴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800" b="1" dirty="0" err="1">
                <a:solidFill>
                  <a:schemeClr val="bg1"/>
                </a:solidFill>
              </a:rPr>
              <a:t>PollingEnemy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클래스 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>
                <a:solidFill>
                  <a:schemeClr val="bg1"/>
                </a:solidFill>
              </a:rPr>
              <a:t>싱글턴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800" b="1" dirty="0">
                <a:solidFill>
                  <a:schemeClr val="bg1"/>
                </a:solidFill>
              </a:rPr>
              <a:t>Enemy</a:t>
            </a:r>
            <a:r>
              <a:rPr lang="ko-KR" altLang="en-US" sz="1800" b="1" dirty="0">
                <a:solidFill>
                  <a:schemeClr val="bg1"/>
                </a:solidFill>
              </a:rPr>
              <a:t>클래스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8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개발을 진행하는 과정에서 위 세개의 클래스의 관계가 복잡하게 얽혀 있어 </a:t>
            </a:r>
            <a:r>
              <a:rPr lang="ko-KR" altLang="en-US" sz="1800" b="1" dirty="0" err="1">
                <a:solidFill>
                  <a:srgbClr val="1B3C35"/>
                </a:solidFill>
              </a:rPr>
              <a:t>리팩토링을</a:t>
            </a:r>
            <a:r>
              <a:rPr lang="ko-KR" altLang="en-US" sz="1800" b="1" dirty="0">
                <a:solidFill>
                  <a:srgbClr val="1B3C35"/>
                </a:solidFill>
              </a:rPr>
              <a:t> 해야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가독성이 떨어지는 코드를 </a:t>
            </a:r>
            <a:r>
              <a:rPr lang="ko-KR" altLang="en-US" sz="1800" b="1" dirty="0">
                <a:solidFill>
                  <a:schemeClr val="bg1"/>
                </a:solidFill>
              </a:rPr>
              <a:t>함수</a:t>
            </a:r>
            <a:r>
              <a:rPr lang="ko-KR" altLang="en-US" sz="1800" b="1" dirty="0">
                <a:solidFill>
                  <a:srgbClr val="1B3C35"/>
                </a:solidFill>
              </a:rPr>
              <a:t>로 묶고</a:t>
            </a:r>
            <a:r>
              <a:rPr lang="en-US" altLang="ko-KR" sz="1800" b="1" dirty="0">
                <a:solidFill>
                  <a:srgbClr val="1B3C35"/>
                </a:solidFill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dirty="0" err="1">
                <a:solidFill>
                  <a:srgbClr val="1B3C35"/>
                </a:solidFill>
              </a:rPr>
              <a:t>클래스간의</a:t>
            </a:r>
            <a:r>
              <a:rPr lang="ko-KR" altLang="en-US" sz="1800" b="1" dirty="0">
                <a:solidFill>
                  <a:srgbClr val="1B3C35"/>
                </a:solidFill>
              </a:rPr>
              <a:t> 메소드 위임이 과하게 일어나는 부분을 </a:t>
            </a:r>
            <a:r>
              <a:rPr lang="ko-KR" altLang="en-US" sz="1800" b="1" dirty="0">
                <a:solidFill>
                  <a:schemeClr val="bg1"/>
                </a:solidFill>
              </a:rPr>
              <a:t>간소화</a:t>
            </a:r>
            <a:r>
              <a:rPr lang="ko-KR" altLang="en-US" sz="1800" b="1" dirty="0">
                <a:solidFill>
                  <a:srgbClr val="1B3C35"/>
                </a:solidFill>
              </a:rPr>
              <a:t>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클래스 </a:t>
            </a:r>
            <a:r>
              <a:rPr lang="ko-KR" altLang="en-US" sz="2400" dirty="0" err="1"/>
              <a:t>리팩토링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99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591</Words>
  <Application>Microsoft Office PowerPoint</Application>
  <PresentationFormat>와이드스크린</PresentationFormat>
  <Paragraphs>103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 Bold</vt:lpstr>
      <vt:lpstr>나눔스퀘어</vt:lpstr>
      <vt:lpstr>나눔스퀘어 ExtraBold</vt:lpstr>
      <vt:lpstr>Arial</vt:lpstr>
      <vt:lpstr>Wingdings</vt:lpstr>
      <vt:lpstr>맑은 고딕</vt:lpstr>
      <vt:lpstr>Office 테마</vt:lpstr>
      <vt:lpstr>다크 소드 포트폴리오</vt:lpstr>
      <vt:lpstr>PowerPoint 프레젠테이션</vt:lpstr>
      <vt:lpstr>1. 시작 화면</vt:lpstr>
      <vt:lpstr>2-1. 조작</vt:lpstr>
      <vt:lpstr>2-2. 진행</vt:lpstr>
      <vt:lpstr>2-3. 구현</vt:lpstr>
      <vt:lpstr>2-3. 구현</vt:lpstr>
      <vt:lpstr>2-3. 구현</vt:lpstr>
      <vt:lpstr>2-4. 어려웠던 점</vt:lpstr>
      <vt:lpstr>2-4. 어려웠던 점</vt:lpstr>
      <vt:lpstr>2-4. 어려웠던 점</vt:lpstr>
      <vt:lpstr>2-4. 어려웠던 점</vt:lpstr>
      <vt:lpstr>2-4. 어려웠던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thygu21@office.kw.ac.kr</cp:lastModifiedBy>
  <cp:revision>255</cp:revision>
  <dcterms:created xsi:type="dcterms:W3CDTF">2017-12-10T15:04:34Z</dcterms:created>
  <dcterms:modified xsi:type="dcterms:W3CDTF">2020-09-28T08:28:20Z</dcterms:modified>
</cp:coreProperties>
</file>